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64" r:id="rId5"/>
    <p:sldId id="263" r:id="rId6"/>
    <p:sldId id="262" r:id="rId7"/>
    <p:sldId id="261" r:id="rId8"/>
    <p:sldId id="260" r:id="rId9"/>
    <p:sldId id="259" r:id="rId10"/>
    <p:sldId id="257" r:id="rId11"/>
    <p:sldId id="25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675744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2809086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2232542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C2CB-7E74-4D13-A591-8930D3E876D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3182521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BD6C2CB-7E74-4D13-A591-8930D3E876D8}"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309815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6C2CB-7E74-4D13-A591-8930D3E876D8}"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1226506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6C2CB-7E74-4D13-A591-8930D3E876D8}" type="datetimeFigureOut">
              <a:rPr lang="en-US" smtClean="0"/>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693368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6C2CB-7E74-4D13-A591-8930D3E876D8}" type="datetimeFigureOut">
              <a:rPr lang="en-US" smtClean="0"/>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163565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6C2CB-7E74-4D13-A591-8930D3E876D8}" type="datetimeFigureOut">
              <a:rPr lang="en-US" smtClean="0"/>
              <a:t>11/24/2020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3277841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D6C2CB-7E74-4D13-A591-8930D3E876D8}"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1822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BD6C2CB-7E74-4D13-A591-8930D3E876D8}"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B8ABE5-C70E-4ED0-A002-7B0A2973D36B}" type="slidenum">
              <a:rPr lang="en-US" smtClean="0"/>
              <a:t>‹#›</a:t>
            </a:fld>
            <a:endParaRPr lang="en-US"/>
          </a:p>
        </p:txBody>
      </p:sp>
    </p:spTree>
    <p:extLst>
      <p:ext uri="{BB962C8B-B14F-4D97-AF65-F5344CB8AC3E}">
        <p14:creationId xmlns:p14="http://schemas.microsoft.com/office/powerpoint/2010/main" val="20792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6C2CB-7E74-4D13-A591-8930D3E876D8}" type="datetimeFigureOut">
              <a:rPr lang="en-US" smtClean="0"/>
              <a:t>11/24/2020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B8ABE5-C70E-4ED0-A002-7B0A2973D36B}" type="slidenum">
              <a:rPr lang="en-US" smtClean="0"/>
              <a:t>‹#›</a:t>
            </a:fld>
            <a:endParaRPr lang="en-US"/>
          </a:p>
        </p:txBody>
      </p:sp>
    </p:spTree>
    <p:extLst>
      <p:ext uri="{BB962C8B-B14F-4D97-AF65-F5344CB8AC3E}">
        <p14:creationId xmlns:p14="http://schemas.microsoft.com/office/powerpoint/2010/main" val="4240070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1488" y="1122363"/>
            <a:ext cx="11372850" cy="2387600"/>
          </a:xfrm>
        </p:spPr>
        <p:txBody>
          <a:bodyPr/>
          <a:lstStyle/>
          <a:p>
            <a:r>
              <a:rPr lang="en-US" b="1" cap="all" dirty="0" smtClean="0"/>
              <a:t>Foreign policy and national security of Kazakhstan </a:t>
            </a:r>
            <a:endParaRPr lang="en-US" b="1" cap="all" dirty="0"/>
          </a:p>
        </p:txBody>
      </p:sp>
      <p:sp>
        <p:nvSpPr>
          <p:cNvPr id="3" name="Subtitle 2"/>
          <p:cNvSpPr>
            <a:spLocks noGrp="1"/>
          </p:cNvSpPr>
          <p:nvPr>
            <p:ph type="subTitle" idx="1"/>
          </p:nvPr>
        </p:nvSpPr>
        <p:spPr/>
        <p:txBody>
          <a:bodyPr/>
          <a:lstStyle/>
          <a:p>
            <a:r>
              <a:rPr lang="en-US" dirty="0" smtClean="0"/>
              <a:t>Marem Buzurtanova </a:t>
            </a:r>
          </a:p>
          <a:p>
            <a:r>
              <a:rPr lang="en-US" dirty="0" smtClean="0"/>
              <a:t>Almaty 2020 </a:t>
            </a:r>
            <a:endParaRPr lang="en-US" dirty="0"/>
          </a:p>
        </p:txBody>
      </p:sp>
    </p:spTree>
    <p:extLst>
      <p:ext uri="{BB962C8B-B14F-4D97-AF65-F5344CB8AC3E}">
        <p14:creationId xmlns:p14="http://schemas.microsoft.com/office/powerpoint/2010/main" val="1492069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lgn="ctr">
              <a:buNone/>
            </a:pPr>
            <a:r>
              <a:rPr lang="en-US" sz="4000" cap="all" dirty="0" smtClean="0"/>
              <a:t>Geneva conventions</a:t>
            </a:r>
          </a:p>
          <a:p>
            <a:pPr marL="0" indent="0">
              <a:buNone/>
            </a:pPr>
            <a:r>
              <a:rPr lang="en-US" dirty="0" smtClean="0"/>
              <a:t>The 1949 conventions have been modified with three amendment protocols:</a:t>
            </a:r>
          </a:p>
          <a:p>
            <a:pPr marL="0" indent="0">
              <a:buNone/>
            </a:pPr>
            <a:r>
              <a:rPr lang="en-US" sz="4000" dirty="0" smtClean="0"/>
              <a:t>Protocol I (1977) relating to the Protection of </a:t>
            </a:r>
            <a:r>
              <a:rPr lang="en-US" sz="4000" b="1" dirty="0" smtClean="0"/>
              <a:t>Victims of International Armed Conflicts</a:t>
            </a:r>
            <a:r>
              <a:rPr lang="en-US" sz="4000" dirty="0" smtClean="0"/>
              <a:t>;</a:t>
            </a:r>
          </a:p>
          <a:p>
            <a:pPr marL="0" indent="0">
              <a:buNone/>
            </a:pPr>
            <a:r>
              <a:rPr lang="en-US" sz="4000" dirty="0" smtClean="0"/>
              <a:t>Protocol II (1977) relating to the Protection of </a:t>
            </a:r>
            <a:r>
              <a:rPr lang="en-US" sz="4000" b="1" dirty="0" smtClean="0"/>
              <a:t>Victims of Non-International Armed Conflicts</a:t>
            </a:r>
            <a:r>
              <a:rPr lang="en-US" sz="4000" dirty="0" smtClean="0"/>
              <a:t>;</a:t>
            </a:r>
          </a:p>
          <a:p>
            <a:pPr marL="0" indent="0">
              <a:buNone/>
            </a:pPr>
            <a:r>
              <a:rPr lang="en-US" sz="4000" dirty="0" smtClean="0"/>
              <a:t>Protocol III (2005) relating to the Adoption of an Additional Distinctive Emblem.</a:t>
            </a:r>
            <a:endParaRPr lang="en-US" sz="4000" dirty="0"/>
          </a:p>
        </p:txBody>
      </p:sp>
    </p:spTree>
    <p:extLst>
      <p:ext uri="{BB962C8B-B14F-4D97-AF65-F5344CB8AC3E}">
        <p14:creationId xmlns:p14="http://schemas.microsoft.com/office/powerpoint/2010/main" val="2774994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p Arrow Callout 5"/>
          <p:cNvSpPr/>
          <p:nvPr/>
        </p:nvSpPr>
        <p:spPr>
          <a:xfrm>
            <a:off x="5367867" y="3505201"/>
            <a:ext cx="3589866" cy="1456266"/>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sz="3600" b="1" dirty="0" smtClean="0"/>
              <a:t>JUS COGENS</a:t>
            </a:r>
            <a:endParaRPr lang="en-US" sz="3600" b="1" dirty="0"/>
          </a:p>
        </p:txBody>
      </p:sp>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685800"/>
            <a:ext cx="11229974" cy="6172200"/>
          </a:xfrm>
        </p:spPr>
        <p:txBody>
          <a:bodyPr>
            <a:normAutofit fontScale="92500" lnSpcReduction="20000"/>
          </a:bodyPr>
          <a:lstStyle/>
          <a:p>
            <a:pPr marL="0" indent="0" algn="ctr">
              <a:buNone/>
            </a:pPr>
            <a:r>
              <a:rPr lang="en-US" b="1" cap="all" dirty="0" smtClean="0"/>
              <a:t>Geneva conventions</a:t>
            </a:r>
            <a:endParaRPr lang="en-US" b="1" cap="all" dirty="0"/>
          </a:p>
          <a:p>
            <a:pPr marL="0" indent="0" algn="ctr">
              <a:buNone/>
            </a:pPr>
            <a:r>
              <a:rPr lang="en-US" sz="1800" b="1" cap="all" dirty="0" smtClean="0"/>
              <a:t>Combatants VS non- combatants</a:t>
            </a:r>
            <a:endParaRPr lang="en-US" sz="1800" b="1" cap="all" dirty="0"/>
          </a:p>
          <a:p>
            <a:pPr marL="0" indent="0" algn="ctr">
              <a:buNone/>
            </a:pPr>
            <a:r>
              <a:rPr lang="en-US" sz="1800" b="1" cap="all" dirty="0" smtClean="0"/>
              <a:t>International armed conflict VS non-international armed conflict </a:t>
            </a:r>
          </a:p>
          <a:p>
            <a:pPr marL="0" indent="0">
              <a:buNone/>
            </a:pPr>
            <a:r>
              <a:rPr lang="en-US" b="1" dirty="0" smtClean="0"/>
              <a:t>Common Article 3 </a:t>
            </a:r>
            <a:r>
              <a:rPr lang="en-US" dirty="0" smtClean="0"/>
              <a:t>relating to </a:t>
            </a:r>
            <a:r>
              <a:rPr lang="en-US" b="1" dirty="0" smtClean="0"/>
              <a:t>non-international armed conflict </a:t>
            </a:r>
            <a:r>
              <a:rPr lang="en-US" dirty="0" smtClean="0"/>
              <a:t>- the certain minimum rules of war: persons taking no active part in the hostilities, (have laid down arms and hors de combat by sickness, wounds, detention…) shall … be treated humanely, without distinction on race, </a:t>
            </a:r>
            <a:r>
              <a:rPr lang="en-US" dirty="0" err="1" smtClean="0"/>
              <a:t>colour</a:t>
            </a:r>
            <a:r>
              <a:rPr lang="en-US" dirty="0" smtClean="0"/>
              <a:t>, religion or faith, sex, birth or wealth…</a:t>
            </a:r>
          </a:p>
          <a:p>
            <a:pPr marL="0" indent="0">
              <a:buNone/>
            </a:pPr>
            <a:r>
              <a:rPr lang="en-US" b="1" dirty="0"/>
              <a:t>T</a:t>
            </a:r>
            <a:r>
              <a:rPr lang="en-US" b="1" dirty="0" smtClean="0"/>
              <a:t>he following acts are and shall remain prohibited at any time </a:t>
            </a:r>
            <a:r>
              <a:rPr lang="en-US" dirty="0" smtClean="0"/>
              <a:t>and in any place whatsoever with respect to the above-mentioned persons:</a:t>
            </a:r>
          </a:p>
          <a:p>
            <a:r>
              <a:rPr lang="en-US" dirty="0" smtClean="0"/>
              <a:t>violence to life and person, in particular murder of all kinds, mutilation, cruel treatment and torture;</a:t>
            </a:r>
          </a:p>
          <a:p>
            <a:r>
              <a:rPr lang="en-US" dirty="0" smtClean="0"/>
              <a:t>taking of hostages;</a:t>
            </a:r>
          </a:p>
          <a:p>
            <a:r>
              <a:rPr lang="en-US" dirty="0" smtClean="0"/>
              <a:t>outrages upon dignity, in particular humiliating and degrading treatment; and</a:t>
            </a:r>
          </a:p>
          <a:p>
            <a:r>
              <a:rPr lang="en-US" dirty="0" smtClean="0"/>
              <a:t>the passing of sentences and the carrying out of executions without previous judgment pronounced by a regularly constituted court, affording all the judicial guarantees which are recognized as indispensable by civilized peoples.</a:t>
            </a:r>
          </a:p>
          <a:p>
            <a:pPr marL="0" indent="0">
              <a:buNone/>
            </a:pPr>
            <a:r>
              <a:rPr lang="en-US" dirty="0" smtClean="0"/>
              <a:t>The wounded and sick shall be collected and cared for.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100435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b="1" cap="all" dirty="0" smtClean="0"/>
              <a:t>LECTURE 11</a:t>
            </a:r>
            <a:r>
              <a:rPr lang="en-US" b="1" cap="all" dirty="0"/>
              <a:t> </a:t>
            </a:r>
            <a:r>
              <a:rPr lang="en-US" b="1" cap="all" dirty="0" smtClean="0"/>
              <a:t>“National security” and “international security”</a:t>
            </a:r>
          </a:p>
          <a:p>
            <a:pPr marL="0" indent="0">
              <a:buNone/>
            </a:pPr>
            <a:r>
              <a:rPr lang="en-US" b="1" dirty="0" smtClean="0"/>
              <a:t>Learning Outcomes: having listened to the lecture students shall be able to: </a:t>
            </a:r>
          </a:p>
          <a:p>
            <a:pPr marL="0" indent="0">
              <a:buNone/>
            </a:pPr>
            <a:r>
              <a:rPr lang="en-US" b="1" dirty="0" smtClean="0"/>
              <a:t>-	To understand the terms “national” and “international security;”</a:t>
            </a:r>
          </a:p>
          <a:p>
            <a:pPr marL="0" indent="0">
              <a:buNone/>
            </a:pPr>
            <a:r>
              <a:rPr lang="en-US" b="1" dirty="0" smtClean="0"/>
              <a:t>-	To identify the interrelation between “national” and “international security”;</a:t>
            </a:r>
          </a:p>
          <a:p>
            <a:pPr marL="0" indent="0">
              <a:buNone/>
            </a:pPr>
            <a:r>
              <a:rPr lang="en-US" b="1" dirty="0" smtClean="0"/>
              <a:t>-	To discuss the provisions of the UN Charter in Chapter I and VII;</a:t>
            </a:r>
          </a:p>
          <a:p>
            <a:pPr marL="0" indent="0">
              <a:buNone/>
            </a:pPr>
            <a:r>
              <a:rPr lang="en-US" b="1" dirty="0" smtClean="0"/>
              <a:t>-	To differentiate between the powers of permanent and non-permanent member of the UNSC;</a:t>
            </a:r>
          </a:p>
          <a:p>
            <a:pPr marL="0" indent="0">
              <a:buNone/>
            </a:pPr>
            <a:r>
              <a:rPr lang="en-US" b="1" dirty="0" smtClean="0"/>
              <a:t>-	To enumerate the principles stipulated in the common Article IV of the Geneva Conventions.</a:t>
            </a:r>
          </a:p>
          <a:p>
            <a:pPr marL="0" indent="0">
              <a:buNone/>
            </a:pPr>
            <a:endParaRPr lang="en-US" b="1" dirty="0" smtClean="0"/>
          </a:p>
        </p:txBody>
      </p:sp>
    </p:spTree>
    <p:extLst>
      <p:ext uri="{BB962C8B-B14F-4D97-AF65-F5344CB8AC3E}">
        <p14:creationId xmlns:p14="http://schemas.microsoft.com/office/powerpoint/2010/main" val="3563091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b="1" u="sng" dirty="0" smtClean="0"/>
              <a:t>Lecture Outline:</a:t>
            </a:r>
          </a:p>
          <a:p>
            <a:pPr marL="0" indent="0">
              <a:buNone/>
            </a:pPr>
            <a:r>
              <a:rPr lang="en-US" dirty="0" smtClean="0"/>
              <a:t>•	national security</a:t>
            </a:r>
          </a:p>
          <a:p>
            <a:pPr marL="0" indent="0">
              <a:buNone/>
            </a:pPr>
            <a:r>
              <a:rPr lang="en-US" dirty="0" smtClean="0"/>
              <a:t>•	international security</a:t>
            </a:r>
          </a:p>
          <a:p>
            <a:pPr marL="0" indent="0">
              <a:buNone/>
            </a:pPr>
            <a:r>
              <a:rPr lang="en-US" dirty="0" smtClean="0"/>
              <a:t>•	International humanitarian law</a:t>
            </a:r>
          </a:p>
          <a:p>
            <a:pPr marL="0" indent="0">
              <a:buNone/>
            </a:pPr>
            <a:r>
              <a:rPr lang="en-US" dirty="0" smtClean="0"/>
              <a:t>•	the provisions of the UN Charter in Chapter VII:</a:t>
            </a:r>
          </a:p>
          <a:p>
            <a:pPr lvl="3">
              <a:buFont typeface="Wingdings" panose="05000000000000000000" pitchFamily="2" charset="2"/>
              <a:buChar char="ü"/>
            </a:pPr>
            <a:r>
              <a:rPr lang="en-US" dirty="0" smtClean="0"/>
              <a:t>threat to peace, </a:t>
            </a:r>
          </a:p>
          <a:p>
            <a:pPr lvl="3">
              <a:buFont typeface="Wingdings" panose="05000000000000000000" pitchFamily="2" charset="2"/>
              <a:buChar char="ü"/>
            </a:pPr>
            <a:r>
              <a:rPr lang="en-US" dirty="0" smtClean="0"/>
              <a:t>breach of peace, </a:t>
            </a:r>
          </a:p>
          <a:p>
            <a:pPr lvl="3">
              <a:buFont typeface="Wingdings" panose="05000000000000000000" pitchFamily="2" charset="2"/>
              <a:buChar char="ü"/>
            </a:pPr>
            <a:r>
              <a:rPr lang="en-US" dirty="0" smtClean="0"/>
              <a:t>act of aggression</a:t>
            </a:r>
          </a:p>
          <a:p>
            <a:pPr marL="0" indent="0">
              <a:buNone/>
            </a:pPr>
            <a:r>
              <a:rPr lang="en-US" dirty="0" smtClean="0"/>
              <a:t>•	permanent and non-permanent member of the UNSC;</a:t>
            </a:r>
          </a:p>
          <a:p>
            <a:pPr marL="0" indent="0">
              <a:buNone/>
            </a:pPr>
            <a:r>
              <a:rPr lang="en-US" dirty="0" smtClean="0"/>
              <a:t>•	Geneva Conventions principles.</a:t>
            </a:r>
          </a:p>
          <a:p>
            <a:pPr marL="0" indent="0">
              <a:buNone/>
            </a:pPr>
            <a:endParaRPr lang="en-US" dirty="0"/>
          </a:p>
        </p:txBody>
      </p:sp>
    </p:spTree>
    <p:extLst>
      <p:ext uri="{BB962C8B-B14F-4D97-AF65-F5344CB8AC3E}">
        <p14:creationId xmlns:p14="http://schemas.microsoft.com/office/powerpoint/2010/main" val="4061758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lstStyle/>
          <a:p>
            <a:pPr marL="0" indent="0">
              <a:buNone/>
            </a:pPr>
            <a:r>
              <a:rPr lang="en-US" b="1" dirty="0" smtClean="0"/>
              <a:t>National Security </a:t>
            </a:r>
            <a:r>
              <a:rPr lang="en-US" dirty="0" smtClean="0"/>
              <a:t>is the requirement to maintain the survival of the state through the use of economic power, diplomacy, power projection and political power.</a:t>
            </a:r>
          </a:p>
          <a:p>
            <a:pPr marL="0" indent="0">
              <a:buNone/>
            </a:pPr>
            <a:r>
              <a:rPr lang="en-US" dirty="0" smtClean="0"/>
              <a:t>Security threats involve not only conventional foes such as other nation-states (traditional) but also non-state actors such as violent non-state actors, narcotic cartels, transnational corporations and non-governmental organizations, natural disasters and events causing severe environmental damage, climate change (non-traditional).</a:t>
            </a:r>
          </a:p>
          <a:p>
            <a:pPr marL="0" indent="0">
              <a:buNone/>
            </a:pPr>
            <a:endParaRPr lang="en-US" dirty="0"/>
          </a:p>
          <a:p>
            <a:pPr marL="0" indent="0" algn="ctr">
              <a:buNone/>
            </a:pPr>
            <a:r>
              <a:rPr lang="en-US" b="1" cap="all" dirty="0" smtClean="0"/>
              <a:t>Security of the state VS security of humans </a:t>
            </a:r>
          </a:p>
          <a:p>
            <a:pPr marL="0" indent="0">
              <a:buNone/>
            </a:pPr>
            <a:endParaRPr lang="en-US" b="1" dirty="0"/>
          </a:p>
        </p:txBody>
      </p:sp>
    </p:spTree>
    <p:extLst>
      <p:ext uri="{BB962C8B-B14F-4D97-AF65-F5344CB8AC3E}">
        <p14:creationId xmlns:p14="http://schemas.microsoft.com/office/powerpoint/2010/main" val="3441878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b="1" dirty="0" smtClean="0"/>
              <a:t>International security </a:t>
            </a:r>
            <a:r>
              <a:rPr lang="en-US" dirty="0" smtClean="0"/>
              <a:t>(global security) refers to the measures taken by states and international organizations, such as the United Nations to ensure mutual survival and safety. These measures include military action and diplomatic agreements such as treaties and conventions. </a:t>
            </a:r>
            <a:endParaRPr lang="en-US" dirty="0"/>
          </a:p>
          <a:p>
            <a:pPr marL="0" indent="0">
              <a:buNone/>
            </a:pPr>
            <a:r>
              <a:rPr lang="en-US" b="1" dirty="0" smtClean="0"/>
              <a:t>International security </a:t>
            </a:r>
            <a:r>
              <a:rPr lang="en-US" dirty="0" smtClean="0"/>
              <a:t>in common sense covers a variety of interconnected issues in the world that affect survival ranging from the traditional or conventional modes of military power (war between states), economic strength, to ethnic, religious and ideological conflicts, trade and economic conflicts, energy supplies, science and technology, food, as well as threats to human security and the stability of states from environmental degradation, infectious diseases, climate change and the activities of non-state actors.</a:t>
            </a:r>
          </a:p>
          <a:p>
            <a:pPr marL="0" indent="0" algn="ctr">
              <a:buNone/>
            </a:pPr>
            <a:r>
              <a:rPr lang="en-US" i="1" dirty="0" smtClean="0"/>
              <a:t>International and national security are invariably linked. </a:t>
            </a:r>
            <a:endParaRPr lang="en-US" i="1" dirty="0"/>
          </a:p>
        </p:txBody>
      </p:sp>
    </p:spTree>
    <p:extLst>
      <p:ext uri="{BB962C8B-B14F-4D97-AF65-F5344CB8AC3E}">
        <p14:creationId xmlns:p14="http://schemas.microsoft.com/office/powerpoint/2010/main" val="750384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lstStyle/>
          <a:p>
            <a:pPr marL="0" indent="0" algn="ctr">
              <a:buNone/>
            </a:pPr>
            <a:r>
              <a:rPr lang="en-US" b="1" cap="all" dirty="0" smtClean="0"/>
              <a:t>International humanitarian law</a:t>
            </a:r>
          </a:p>
          <a:p>
            <a:pPr marL="0" indent="0" algn="ctr">
              <a:buNone/>
            </a:pPr>
            <a:r>
              <a:rPr lang="en-US" b="1" cap="all" dirty="0" smtClean="0"/>
              <a:t>(IHL) the law of armed conflict </a:t>
            </a:r>
            <a:endParaRPr lang="en-US" dirty="0" smtClean="0"/>
          </a:p>
          <a:p>
            <a:pPr marL="0" indent="0" algn="ctr">
              <a:buNone/>
            </a:pPr>
            <a:endParaRPr lang="en-US" dirty="0"/>
          </a:p>
          <a:p>
            <a:pPr marL="0" indent="0" algn="ctr">
              <a:buNone/>
            </a:pPr>
            <a:r>
              <a:rPr lang="en-US" cap="all" dirty="0" smtClean="0"/>
              <a:t>Jus ad bellum 			jus in bello </a:t>
            </a:r>
          </a:p>
          <a:p>
            <a:pPr marL="0" indent="0" algn="ctr">
              <a:buNone/>
            </a:pPr>
            <a:endParaRPr lang="en-US" dirty="0" smtClean="0"/>
          </a:p>
          <a:p>
            <a:pPr marL="0" indent="0" algn="ctr">
              <a:buNone/>
            </a:pPr>
            <a:endParaRPr lang="en-US" dirty="0" smtClean="0"/>
          </a:p>
          <a:p>
            <a:pPr marL="0" indent="0" algn="ctr">
              <a:buNone/>
            </a:pPr>
            <a:r>
              <a:rPr lang="en-US" dirty="0" smtClean="0"/>
              <a:t>When to go at war? 			How to conduct during the war? </a:t>
            </a:r>
          </a:p>
          <a:p>
            <a:pPr marL="0" indent="0" algn="ctr">
              <a:buNone/>
            </a:pPr>
            <a:r>
              <a:rPr lang="en-US" dirty="0" smtClean="0"/>
              <a:t>UN Charter 				Geneva Conventions </a:t>
            </a:r>
            <a:endParaRPr lang="en-US" dirty="0"/>
          </a:p>
        </p:txBody>
      </p:sp>
      <p:sp>
        <p:nvSpPr>
          <p:cNvPr id="4" name="Down Arrow 3"/>
          <p:cNvSpPr/>
          <p:nvPr/>
        </p:nvSpPr>
        <p:spPr>
          <a:xfrm>
            <a:off x="2600324" y="2986088"/>
            <a:ext cx="1243013"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own Arrow 4"/>
          <p:cNvSpPr/>
          <p:nvPr/>
        </p:nvSpPr>
        <p:spPr>
          <a:xfrm>
            <a:off x="8501061" y="2986088"/>
            <a:ext cx="1157289"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4737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943600"/>
          </a:xfrm>
        </p:spPr>
        <p:txBody>
          <a:bodyPr>
            <a:normAutofit fontScale="55000" lnSpcReduction="20000"/>
          </a:bodyPr>
          <a:lstStyle/>
          <a:p>
            <a:pPr marL="0" indent="0" algn="ctr">
              <a:buNone/>
            </a:pPr>
            <a:r>
              <a:rPr lang="en-US" sz="3300" b="1" cap="all" dirty="0"/>
              <a:t>P</a:t>
            </a:r>
            <a:r>
              <a:rPr lang="en-US" sz="3300" b="1" cap="all" dirty="0" smtClean="0"/>
              <a:t>rovisions of the UN Charter </a:t>
            </a:r>
          </a:p>
          <a:p>
            <a:pPr marL="0" indent="0">
              <a:buNone/>
            </a:pPr>
            <a:r>
              <a:rPr lang="en-US" sz="3300" dirty="0" smtClean="0"/>
              <a:t>In Chapter I </a:t>
            </a:r>
            <a:r>
              <a:rPr lang="en-US" sz="3300" b="1" dirty="0" smtClean="0"/>
              <a:t>PURPOSES AND PRINCIPLES</a:t>
            </a:r>
          </a:p>
          <a:p>
            <a:pPr marL="0" indent="0">
              <a:buNone/>
            </a:pPr>
            <a:r>
              <a:rPr lang="en-US" sz="3300" b="1" dirty="0" smtClean="0"/>
              <a:t>Article 1 </a:t>
            </a:r>
            <a:r>
              <a:rPr lang="en-US" sz="3300" dirty="0" smtClean="0"/>
              <a:t>To maintain international peace and security … to take effective collective measures for the prevention and removal of threats to the peace, and for the suppression of acts of aggression or other breaches of the peace, and to bring about by peaceful means, and in conformity with the principles of justice and international law, adjustment or settlement of international disputes or situations which might lead to a breach of the peace;</a:t>
            </a:r>
            <a:endParaRPr lang="en-US" sz="3300" dirty="0"/>
          </a:p>
          <a:p>
            <a:pPr marL="0" indent="0">
              <a:buNone/>
            </a:pPr>
            <a:r>
              <a:rPr lang="en-US" sz="3300" dirty="0" smtClean="0"/>
              <a:t>in Chapter VII </a:t>
            </a:r>
            <a:r>
              <a:rPr lang="en-US" sz="3300" b="1" dirty="0" smtClean="0"/>
              <a:t>ACTION WITH RESPECT TO THREATS TO THE PEACE, BREACHES OF THE PEACE, AND ACTS OF AGGRESSION</a:t>
            </a:r>
          </a:p>
          <a:p>
            <a:pPr marL="0" indent="0">
              <a:buNone/>
            </a:pPr>
            <a:r>
              <a:rPr lang="en-US" sz="3300" b="1" dirty="0" smtClean="0"/>
              <a:t>Article 39 </a:t>
            </a:r>
            <a:r>
              <a:rPr lang="en-US" sz="3300" dirty="0" smtClean="0"/>
              <a:t>The Security Council shall determine the existence of any threat to the peace, breach of the peace, or act of aggression...</a:t>
            </a:r>
          </a:p>
          <a:p>
            <a:pPr marL="0" indent="0">
              <a:buNone/>
            </a:pPr>
            <a:r>
              <a:rPr lang="en-US" sz="3300" b="1" dirty="0" smtClean="0"/>
              <a:t>Article 40 </a:t>
            </a:r>
            <a:r>
              <a:rPr lang="en-US" sz="3300" dirty="0" smtClean="0"/>
              <a:t>… the Security Council decide upon the measures … and takes account of failure to comply with such provisional measures.</a:t>
            </a:r>
          </a:p>
          <a:p>
            <a:pPr marL="0" indent="0">
              <a:buNone/>
            </a:pPr>
            <a:r>
              <a:rPr lang="en-US" sz="3300" b="1" dirty="0" smtClean="0"/>
              <a:t>Article 41 </a:t>
            </a:r>
            <a:r>
              <a:rPr lang="en-US" sz="3300" dirty="0" smtClean="0"/>
              <a:t>The Security Council may decide what measures not involving the use of armed force are to be employed … [such as] complete or partial interruption of economic relations and of rail, sea, air, postal, telegraphic, radio, and other means of communication, and the severance of diplomatic relations.</a:t>
            </a:r>
          </a:p>
          <a:p>
            <a:pPr marL="0" indent="0">
              <a:buNone/>
            </a:pPr>
            <a:r>
              <a:rPr lang="en-US" sz="3300" b="1" dirty="0" smtClean="0"/>
              <a:t>Article 42 </a:t>
            </a:r>
            <a:r>
              <a:rPr lang="en-US" sz="3300" dirty="0" smtClean="0"/>
              <a:t>… the Security Council … may take such action by air, sea, or land forces as may be necessary to maintain or restore international peace and security. Such action may include demonstrations, blockade, and other operations by air, sea, or land forces of Members of the United Nations.</a:t>
            </a:r>
          </a:p>
          <a:p>
            <a:pPr marL="0" indent="0">
              <a:buNone/>
            </a:pPr>
            <a:r>
              <a:rPr lang="en-US" sz="3300" b="1" dirty="0" smtClean="0"/>
              <a:t>Article 43 </a:t>
            </a:r>
            <a:r>
              <a:rPr lang="en-US" sz="3300" dirty="0" smtClean="0"/>
              <a:t>All Members of the United Nations … undertake to make available to the Security Council, on its call and in accordance with a special agreement or agreements, armed forces, assistance, and facilities, including rights of passage, necessary for the purpose of maintaining international peace and security.</a:t>
            </a:r>
          </a:p>
          <a:p>
            <a:pPr marL="0" indent="0">
              <a:buNone/>
            </a:pPr>
            <a:r>
              <a:rPr lang="en-US" sz="3300" b="1" dirty="0" smtClean="0"/>
              <a:t>Article 51 </a:t>
            </a:r>
            <a:r>
              <a:rPr lang="en-US" sz="3300" dirty="0" smtClean="0"/>
              <a:t>Nothing in the present Charter shall impair the inherent right of individual or collective </a:t>
            </a:r>
            <a:r>
              <a:rPr lang="en-US" sz="3300" dirty="0" err="1" smtClean="0"/>
              <a:t>self-defence</a:t>
            </a:r>
            <a:r>
              <a:rPr lang="en-US" sz="3300" dirty="0" smtClean="0"/>
              <a:t> if an armed attack occurs against a Member of the United Nations, until the Security Council has taken measures necessary to maintain international peace and security…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738196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normAutofit/>
          </a:bodyPr>
          <a:lstStyle/>
          <a:p>
            <a:pPr marL="0" indent="0">
              <a:buNone/>
            </a:pPr>
            <a:r>
              <a:rPr lang="en-US" sz="3200" b="1" dirty="0" smtClean="0"/>
              <a:t>The act of aggression</a:t>
            </a:r>
            <a:r>
              <a:rPr lang="en-US" sz="3200" dirty="0" smtClean="0"/>
              <a:t>: "the use of armed force by a State against the sovereignty, territorial integrity or political independence of another State, or in any other manner inconsistent with the Charter of the United Nations.“ These may include invasion, military occupation, and annexation by the use of force, blockade by the ports or coasts. ICJ</a:t>
            </a:r>
          </a:p>
          <a:p>
            <a:pPr marL="0" indent="0">
              <a:buNone/>
            </a:pPr>
            <a:r>
              <a:rPr lang="en-US" sz="3200" b="1" dirty="0" smtClean="0"/>
              <a:t>The crime of aggression</a:t>
            </a:r>
            <a:r>
              <a:rPr lang="en-US" sz="3200" dirty="0" smtClean="0"/>
              <a:t>: "the planning, preparation, initiation or execution, by a person in a position effectively to exercise control over or to direct the political or military action of a State, of an act of aggression which, by its character, gravity and scale, constitutes a manifest violation of the Charter of the United Nations.“ ICC</a:t>
            </a:r>
          </a:p>
          <a:p>
            <a:pPr marL="0" indent="0">
              <a:buNone/>
            </a:pPr>
            <a:r>
              <a:rPr lang="en-US" sz="1800" i="1" dirty="0" smtClean="0"/>
              <a:t>Rome Statute of the International Criminal Court articles 8 </a:t>
            </a:r>
            <a:r>
              <a:rPr lang="en-US" sz="1800" i="1" dirty="0" err="1" smtClean="0"/>
              <a:t>bis</a:t>
            </a:r>
            <a:r>
              <a:rPr lang="en-US" sz="1800" i="1" dirty="0" smtClean="0"/>
              <a:t> 1 and 2.</a:t>
            </a:r>
            <a:endParaRPr lang="en-US" sz="1800" i="1" dirty="0"/>
          </a:p>
        </p:txBody>
      </p:sp>
    </p:spTree>
    <p:extLst>
      <p:ext uri="{BB962C8B-B14F-4D97-AF65-F5344CB8AC3E}">
        <p14:creationId xmlns:p14="http://schemas.microsoft.com/office/powerpoint/2010/main" val="11860045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320675"/>
          </a:xfrm>
        </p:spPr>
        <p:txBody>
          <a:bodyPr>
            <a:normAutofit/>
          </a:bodyPr>
          <a:lstStyle/>
          <a:p>
            <a:pPr algn="r"/>
            <a:r>
              <a:rPr lang="en-US" sz="1050" dirty="0" smtClean="0"/>
              <a:t>Foreign policy and national security of Kazakhstan – lecture 11</a:t>
            </a:r>
            <a:endParaRPr lang="en-US" sz="1050" dirty="0"/>
          </a:p>
        </p:txBody>
      </p:sp>
      <p:sp>
        <p:nvSpPr>
          <p:cNvPr id="3" name="Content Placeholder 2"/>
          <p:cNvSpPr>
            <a:spLocks noGrp="1"/>
          </p:cNvSpPr>
          <p:nvPr>
            <p:ph idx="1"/>
          </p:nvPr>
        </p:nvSpPr>
        <p:spPr>
          <a:xfrm>
            <a:off x="471489" y="914400"/>
            <a:ext cx="11229974" cy="5586413"/>
          </a:xfrm>
        </p:spPr>
        <p:txBody>
          <a:bodyPr/>
          <a:lstStyle/>
          <a:p>
            <a:pPr marL="0" indent="0" algn="ctr">
              <a:buNone/>
            </a:pPr>
            <a:r>
              <a:rPr lang="en-US" sz="3600" b="1" dirty="0" smtClean="0"/>
              <a:t>IHL jus in bello</a:t>
            </a:r>
          </a:p>
          <a:p>
            <a:pPr marL="0" indent="0">
              <a:buNone/>
            </a:pPr>
            <a:r>
              <a:rPr lang="en-US" dirty="0" smtClean="0"/>
              <a:t>The First Geneva Convention "for the Amelioration of the Condition of the </a:t>
            </a:r>
            <a:r>
              <a:rPr lang="en-US" b="1" i="1" dirty="0" smtClean="0"/>
              <a:t>Wounded and Sick in Armed Forces in the Field</a:t>
            </a:r>
            <a:r>
              <a:rPr lang="en-US" dirty="0" smtClean="0"/>
              <a:t>" (first adopted in 1864, revised in 1906, 1929 and finally 1949);</a:t>
            </a:r>
          </a:p>
          <a:p>
            <a:pPr marL="0" indent="0">
              <a:buNone/>
            </a:pPr>
            <a:r>
              <a:rPr lang="en-US" dirty="0" smtClean="0"/>
              <a:t>The Second Geneva Convention "for the Amelioration of the Condition of </a:t>
            </a:r>
            <a:r>
              <a:rPr lang="en-US" b="1" i="1" dirty="0" smtClean="0"/>
              <a:t>Wounded, Sick and Shipwrecked Members of Armed Forces at Sea</a:t>
            </a:r>
            <a:r>
              <a:rPr lang="en-US" dirty="0" smtClean="0"/>
              <a:t>" (first adopted in 1949, successor of the Hague Convention (X) 1907);</a:t>
            </a:r>
          </a:p>
          <a:p>
            <a:pPr marL="0" indent="0">
              <a:buNone/>
            </a:pPr>
            <a:r>
              <a:rPr lang="en-US" dirty="0" smtClean="0"/>
              <a:t>The Third Geneva Convention "relative to the Treatment of </a:t>
            </a:r>
            <a:r>
              <a:rPr lang="en-US" b="1" i="1" dirty="0" smtClean="0"/>
              <a:t>Prisoners of War</a:t>
            </a:r>
            <a:r>
              <a:rPr lang="en-US" dirty="0" smtClean="0"/>
              <a:t>" (first adopted in 1929, last revision in 1949);</a:t>
            </a:r>
          </a:p>
          <a:p>
            <a:pPr marL="0" indent="0">
              <a:buNone/>
            </a:pPr>
            <a:r>
              <a:rPr lang="en-US" dirty="0" smtClean="0"/>
              <a:t>The Fourth Geneva Convention "relative to the Protection of </a:t>
            </a:r>
            <a:r>
              <a:rPr lang="en-US" b="1" i="1" dirty="0" smtClean="0"/>
              <a:t>Civilian Persons </a:t>
            </a:r>
            <a:r>
              <a:rPr lang="en-US" dirty="0" smtClean="0"/>
              <a:t>in Time of War" (first adopted in 1949, based on parts of the Hague Convention (II) of 1899 and Hague Convention (IV) 1907).</a:t>
            </a:r>
            <a:endParaRPr lang="en-US" dirty="0"/>
          </a:p>
        </p:txBody>
      </p:sp>
    </p:spTree>
    <p:extLst>
      <p:ext uri="{BB962C8B-B14F-4D97-AF65-F5344CB8AC3E}">
        <p14:creationId xmlns:p14="http://schemas.microsoft.com/office/powerpoint/2010/main" val="12964004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278</TotalTime>
  <Words>1287</Words>
  <Application>Microsoft Office PowerPoint</Application>
  <PresentationFormat>Widescreen</PresentationFormat>
  <Paragraphs>80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Foreign policy and national security of Kazakhstan </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lpstr>Foreign policy and national security of Kazakhstan – lecture 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 </dc:title>
  <dc:creator>Marem Buzurtanova</dc:creator>
  <cp:lastModifiedBy>Marem Buzurtanova</cp:lastModifiedBy>
  <cp:revision>18</cp:revision>
  <dcterms:created xsi:type="dcterms:W3CDTF">2020-11-24T03:17:11Z</dcterms:created>
  <dcterms:modified xsi:type="dcterms:W3CDTF">2020-11-24T07:55:46Z</dcterms:modified>
</cp:coreProperties>
</file>